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1" d="100"/>
          <a:sy n="91" d="100"/>
        </p:scale>
        <p:origin x="-510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2914650"/>
            <a:ext cx="6858000" cy="74295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3843338"/>
            <a:ext cx="6858000" cy="40005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4766310"/>
            <a:ext cx="2286000" cy="274320"/>
          </a:xfrm>
        </p:spPr>
        <p:txBody>
          <a:bodyPr/>
          <a:lstStyle>
            <a:lvl1pPr>
              <a:defRPr sz="1400"/>
            </a:lvl1pPr>
          </a:lstStyle>
          <a:p>
            <a:fld id="{F7F2FCF4-A3E5-4060-AB0D-457FB1945F08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4766310"/>
            <a:ext cx="3474720" cy="27432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4766310"/>
            <a:ext cx="1219200" cy="274320"/>
          </a:xfrm>
        </p:spPr>
        <p:txBody>
          <a:bodyPr/>
          <a:lstStyle/>
          <a:p>
            <a:fld id="{10935464-6EFA-4201-A256-59CC9B293C27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2736056"/>
            <a:ext cx="7315200" cy="96012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3786188"/>
            <a:ext cx="7315200" cy="51435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2736056"/>
            <a:ext cx="228600" cy="96012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3786188"/>
            <a:ext cx="228600" cy="51435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2FCF4-A3E5-4060-AB0D-457FB1945F08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35464-6EFA-4201-A256-59CC9B293C2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8229600" cy="370332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28850"/>
            <a:ext cx="6858000" cy="8001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3200400"/>
            <a:ext cx="6781800" cy="85725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4766310"/>
            <a:ext cx="2286000" cy="274320"/>
          </a:xfrm>
        </p:spPr>
        <p:txBody>
          <a:bodyPr/>
          <a:lstStyle/>
          <a:p>
            <a:fld id="{F7F2FCF4-A3E5-4060-AB0D-457FB1945F08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4766310"/>
            <a:ext cx="3474720" cy="2743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4766310"/>
            <a:ext cx="1520952" cy="274320"/>
          </a:xfrm>
        </p:spPr>
        <p:txBody>
          <a:bodyPr/>
          <a:lstStyle/>
          <a:p>
            <a:fld id="{10935464-6EFA-4201-A256-59CC9B293C2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114550"/>
            <a:ext cx="7315200" cy="96012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114550"/>
            <a:ext cx="228600" cy="96012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1450"/>
            <a:ext cx="8229600" cy="6858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2FCF4-A3E5-4060-AB0D-457FB1945F08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35464-6EFA-4201-A256-59CC9B293C2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4041648" cy="370332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912114"/>
            <a:ext cx="4041648" cy="370332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1450"/>
            <a:ext cx="8229600" cy="6858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64406"/>
            <a:ext cx="4040188" cy="51435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1" y="971550"/>
            <a:ext cx="4041775" cy="51435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2FCF4-A3E5-4060-AB0D-457FB1945F08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35464-6EFA-4201-A256-59CC9B293C2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1600200"/>
            <a:ext cx="4038600" cy="302895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1600200"/>
            <a:ext cx="4038600" cy="302895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1450"/>
            <a:ext cx="8229600" cy="6858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2FCF4-A3E5-4060-AB0D-457FB1945F08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35464-6EFA-4201-A256-59CC9B293C2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2FCF4-A3E5-4060-AB0D-457FB1945F08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35464-6EFA-4201-A256-59CC9B293C27}" type="slidenum">
              <a:rPr lang="en-US" smtClean="0"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228600"/>
            <a:ext cx="2514600" cy="62865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914401"/>
            <a:ext cx="2514600" cy="3632597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2FCF4-A3E5-4060-AB0D-457FB1945F08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35464-6EFA-4201-A256-59CC9B293C2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915025" y="2493169"/>
            <a:ext cx="452628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228600"/>
            <a:ext cx="5715000" cy="428625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5642"/>
            <a:ext cx="8229600" cy="506016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428750"/>
            <a:ext cx="8229600" cy="3202686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914400"/>
            <a:ext cx="8229600" cy="40005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2FCF4-A3E5-4060-AB0D-457FB1945F08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35464-6EFA-4201-A256-59CC9B293C2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375642"/>
            <a:ext cx="182880" cy="51435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2FCF4-A3E5-4060-AB0D-457FB1945F08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35464-6EFA-4201-A256-59CC9B293C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2FCF4-A3E5-4060-AB0D-457FB1945F08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35464-6EFA-4201-A256-59CC9B293C2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4361127" y="2401464"/>
            <a:ext cx="438912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74295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914400"/>
            <a:ext cx="8229600" cy="368274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4767263"/>
            <a:ext cx="2289048" cy="27432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7F2FCF4-A3E5-4060-AB0D-457FB1945F08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4767263"/>
            <a:ext cx="3505200" cy="27432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4767263"/>
            <a:ext cx="1981200" cy="27432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0935464-6EFA-4201-A256-59CC9B293C27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85725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2724150"/>
            <a:ext cx="6934200" cy="93345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Privacy and Cyber Security for Payroll Pros: A Global Perspective</a:t>
            </a:r>
            <a:endParaRPr lang="en-US" sz="2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771900"/>
            <a:ext cx="6858000" cy="400050"/>
          </a:xfrm>
        </p:spPr>
        <p:txBody>
          <a:bodyPr>
            <a:noAutofit/>
          </a:bodyPr>
          <a:lstStyle/>
          <a:p>
            <a:r>
              <a:rPr lang="en-US" sz="1200" b="1" dirty="0" smtClean="0"/>
              <a:t>Steve Sheinberg</a:t>
            </a:r>
          </a:p>
          <a:p>
            <a:r>
              <a:rPr lang="en-US" sz="1200" b="1" dirty="0" smtClean="0"/>
              <a:t>General Counsel &amp; SVP, Privacy and Security 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948330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i="1" dirty="0"/>
              <a:t>Payroll Privacy </a:t>
            </a:r>
            <a:r>
              <a:rPr lang="en-US" b="1" i="1" dirty="0" smtClean="0"/>
              <a:t>is…Confidentiality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dirty="0"/>
              <a:t>Workplace policies that lawfully handle discussions of salary</a:t>
            </a:r>
          </a:p>
          <a:p>
            <a:pPr lvl="0"/>
            <a:r>
              <a:rPr lang="en-US" dirty="0"/>
              <a:t>Have procedures for every request</a:t>
            </a:r>
          </a:p>
          <a:p>
            <a:pPr lvl="0"/>
            <a:r>
              <a:rPr lang="en-US" dirty="0"/>
              <a:t>Physical set up for payroll professionals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227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2950"/>
          </a:xfrm>
        </p:spPr>
        <p:txBody>
          <a:bodyPr>
            <a:normAutofit fontScale="90000"/>
          </a:bodyPr>
          <a:lstStyle/>
          <a:p>
            <a:r>
              <a:rPr lang="en-US" b="1" i="1" dirty="0"/>
              <a:t>Payroll Privacy </a:t>
            </a:r>
            <a:r>
              <a:rPr lang="en-US" b="1" i="1" dirty="0" smtClean="0"/>
              <a:t>is…Cyber Security</a:t>
            </a:r>
            <a:r>
              <a:rPr lang="en-US" b="1" i="1" dirty="0"/>
              <a:t/>
            </a:r>
            <a:br>
              <a:rPr lang="en-US" b="1" i="1" dirty="0"/>
            </a:br>
            <a:endParaRPr lang="en-US" b="1" i="1" dirty="0"/>
          </a:p>
        </p:txBody>
      </p:sp>
      <p:sp>
        <p:nvSpPr>
          <p:cNvPr id="6" name="Rectangle 5"/>
          <p:cNvSpPr/>
          <p:nvPr/>
        </p:nvSpPr>
        <p:spPr>
          <a:xfrm>
            <a:off x="762000" y="742952"/>
            <a:ext cx="70866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Employees are </a:t>
            </a:r>
            <a:r>
              <a:rPr lang="en-US" dirty="0" smtClean="0"/>
              <a:t>the key </a:t>
            </a:r>
            <a:r>
              <a:rPr lang="en-US" dirty="0"/>
              <a:t>threat vector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Teach social engineering defense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Use 2FA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good password complexity and change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Protect yourself with vendors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Update software, install patches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Encrypt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Segregate data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Plan for off-boarding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Plan to identify and mitigate breaches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/>
              <a:t>Payroll data breach reporting process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/>
              <a:t>Review agreements w/ 3</a:t>
            </a:r>
            <a:r>
              <a:rPr lang="en-US" baseline="30000" dirty="0"/>
              <a:t>rd</a:t>
            </a:r>
            <a:r>
              <a:rPr lang="en-US" dirty="0"/>
              <a:t> parties for notification and process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/>
              <a:t>Notification to employees </a:t>
            </a:r>
          </a:p>
        </p:txBody>
      </p:sp>
    </p:spTree>
    <p:extLst>
      <p:ext uri="{BB962C8B-B14F-4D97-AF65-F5344CB8AC3E}">
        <p14:creationId xmlns:p14="http://schemas.microsoft.com/office/powerpoint/2010/main" val="3659135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8150"/>
            <a:ext cx="8229600" cy="742950"/>
          </a:xfrm>
        </p:spPr>
        <p:txBody>
          <a:bodyPr>
            <a:normAutofit fontScale="90000"/>
          </a:bodyPr>
          <a:lstStyle/>
          <a:p>
            <a:r>
              <a:rPr lang="en-US" b="1" i="1" dirty="0"/>
              <a:t>Payroll Privacy is…Legal Compliance</a:t>
            </a:r>
            <a:br>
              <a:rPr lang="en-US" b="1" i="1" dirty="0"/>
            </a:br>
            <a:endParaRPr lang="en-US" b="1" i="1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200150"/>
            <a:ext cx="8229600" cy="373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EU/GDPR:</a:t>
            </a:r>
            <a:endParaRPr lang="en-US" dirty="0"/>
          </a:p>
          <a:p>
            <a:r>
              <a:rPr lang="en-US" dirty="0"/>
              <a:t>Applies to all business within EU, including handling of EU-based employee data from outside EU</a:t>
            </a:r>
          </a:p>
          <a:p>
            <a:pPr lvl="0"/>
            <a:r>
              <a:rPr lang="en-US" dirty="0"/>
              <a:t>Security and Privacy are intertwined: “the controller and the processor shall implement appropriate technical and </a:t>
            </a:r>
            <a:r>
              <a:rPr lang="en-US" dirty="0" err="1"/>
              <a:t>organisational</a:t>
            </a:r>
            <a:r>
              <a:rPr lang="en-US" dirty="0"/>
              <a:t> measures to ensure a level of security appropriate to the risks represented by the processing”</a:t>
            </a:r>
          </a:p>
          <a:p>
            <a:pPr lvl="0"/>
            <a:r>
              <a:rPr lang="en-US" dirty="0" smtClean="0"/>
              <a:t>The above security recommendations = obligatory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940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i="1" dirty="0" smtClean="0"/>
              <a:t>GDPR: EU Law and Good Policy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Personal </a:t>
            </a:r>
            <a:r>
              <a:rPr lang="en-US" dirty="0"/>
              <a:t>data must be processed lawfully, fairly and in a transparent manner in relation to the data subject.</a:t>
            </a:r>
          </a:p>
          <a:p>
            <a:r>
              <a:rPr lang="en-US" dirty="0" smtClean="0"/>
              <a:t>Personal </a:t>
            </a:r>
            <a:r>
              <a:rPr lang="en-US" dirty="0"/>
              <a:t>data must be collected only for specified, explicit and legitimate purposes. It must not be further processed in any manner incompatible with those purposes.  </a:t>
            </a:r>
          </a:p>
          <a:p>
            <a:r>
              <a:rPr lang="en-US" dirty="0" smtClean="0"/>
              <a:t>Personal </a:t>
            </a:r>
            <a:r>
              <a:rPr lang="en-US" dirty="0"/>
              <a:t>data must be adequate, relevant and limited to what is necessary in relation to the purposes for which it is </a:t>
            </a:r>
            <a:r>
              <a:rPr lang="en-US" dirty="0" smtClean="0"/>
              <a:t>processed “minimized.”</a:t>
            </a:r>
            <a:endParaRPr lang="en-US" dirty="0"/>
          </a:p>
          <a:p>
            <a:r>
              <a:rPr lang="en-US" dirty="0" smtClean="0"/>
              <a:t>Personal </a:t>
            </a:r>
            <a:r>
              <a:rPr lang="en-US" dirty="0"/>
              <a:t>data must be accurate and, where necessary, kept up to date. 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 smtClean="0"/>
              <a:t>Personal </a:t>
            </a:r>
            <a:r>
              <a:rPr lang="en-US" dirty="0"/>
              <a:t>data must not be kept in a form which permits identification of data subjects for longer than is necessary for the purposes for which the data is processed.</a:t>
            </a:r>
          </a:p>
          <a:p>
            <a:r>
              <a:rPr lang="en-US" dirty="0" smtClean="0"/>
              <a:t>Personal </a:t>
            </a:r>
            <a:r>
              <a:rPr lang="en-US" dirty="0"/>
              <a:t>data must be processed in a manner that ensures its appropriate security.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38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i="1" dirty="0" smtClean="0"/>
              <a:t>Other Jurisdictions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Japan</a:t>
            </a:r>
          </a:p>
          <a:p>
            <a:r>
              <a:rPr lang="en-US" dirty="0" smtClean="0"/>
              <a:t>China</a:t>
            </a:r>
          </a:p>
          <a:p>
            <a:r>
              <a:rPr lang="en-US" dirty="0" smtClean="0"/>
              <a:t>Brazil</a:t>
            </a:r>
          </a:p>
          <a:p>
            <a:r>
              <a:rPr lang="en-US" dirty="0" smtClean="0"/>
              <a:t>Russia</a:t>
            </a:r>
          </a:p>
          <a:p>
            <a:r>
              <a:rPr lang="en-US" dirty="0" smtClean="0"/>
              <a:t>India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946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sz="3200" dirty="0" smtClean="0"/>
              <a:t>Thank you!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237860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127</TotalTime>
  <Words>315</Words>
  <Application>Microsoft Office PowerPoint</Application>
  <PresentationFormat>On-screen Show (16:9)</PresentationFormat>
  <Paragraphs>42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Origin</vt:lpstr>
      <vt:lpstr>Privacy and Cyber Security for Payroll Pros: A Global Perspective</vt:lpstr>
      <vt:lpstr>Payroll Privacy is…Confidentiality</vt:lpstr>
      <vt:lpstr>Payroll Privacy is…Cyber Security </vt:lpstr>
      <vt:lpstr>Payroll Privacy is…Legal Compliance </vt:lpstr>
      <vt:lpstr>GDPR: EU Law and Good Policy</vt:lpstr>
      <vt:lpstr>Other Jurisdictions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 Sheinberg</dc:creator>
  <cp:lastModifiedBy>Steve Sheinberg</cp:lastModifiedBy>
  <cp:revision>5</cp:revision>
  <dcterms:created xsi:type="dcterms:W3CDTF">2017-10-11T17:50:02Z</dcterms:created>
  <dcterms:modified xsi:type="dcterms:W3CDTF">2017-10-11T19:58:01Z</dcterms:modified>
</cp:coreProperties>
</file>