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84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479D4942-1C9C-4598-8730-FB5129193FDC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387139CE-4E92-469E-B53F-2ABDC7D88C81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D4942-1C9C-4598-8730-FB5129193FDC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39CE-4E92-469E-B53F-2ABDC7D88C8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479D4942-1C9C-4598-8730-FB5129193FDC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387139CE-4E92-469E-B53F-2ABDC7D88C8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D4942-1C9C-4598-8730-FB5129193FDC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39CE-4E92-469E-B53F-2ABDC7D88C8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D4942-1C9C-4598-8730-FB5129193FDC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39CE-4E92-469E-B53F-2ABDC7D88C81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D4942-1C9C-4598-8730-FB5129193FDC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39CE-4E92-469E-B53F-2ABDC7D88C8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D4942-1C9C-4598-8730-FB5129193FDC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39CE-4E92-469E-B53F-2ABDC7D88C8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D4942-1C9C-4598-8730-FB5129193FDC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39CE-4E92-469E-B53F-2ABDC7D88C8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D4942-1C9C-4598-8730-FB5129193FDC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39CE-4E92-469E-B53F-2ABDC7D88C81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D4942-1C9C-4598-8730-FB5129193FDC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39CE-4E92-469E-B53F-2ABDC7D88C81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D4942-1C9C-4598-8730-FB5129193FDC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39CE-4E92-469E-B53F-2ABDC7D88C81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87139CE-4E92-469E-B53F-2ABDC7D88C8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79D4942-1C9C-4598-8730-FB5129193FDC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Steve Sheinberg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447800"/>
            <a:ext cx="5638800" cy="2133600"/>
          </a:xfrm>
        </p:spPr>
        <p:txBody>
          <a:bodyPr>
            <a:noAutofit/>
          </a:bodyPr>
          <a:lstStyle/>
          <a:p>
            <a:r>
              <a:rPr lang="en-US" sz="3600" dirty="0" smtClean="0"/>
              <a:t>Payroll, InfoSec and Privacy:</a:t>
            </a:r>
            <a:br>
              <a:rPr lang="en-US" sz="3600" dirty="0" smtClean="0"/>
            </a:br>
            <a:r>
              <a:rPr lang="en-US" sz="3600" dirty="0" smtClean="0"/>
              <a:t>Things Every Payroll Pro Needs to Think About Today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63909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The basics of cyber security – and how to ensure that data remains confidential.</a:t>
            </a:r>
            <a:endParaRPr lang="en-US" dirty="0" smtClean="0"/>
          </a:p>
          <a:p>
            <a:r>
              <a:rPr lang="en-US" b="1" dirty="0" smtClean="0"/>
              <a:t>Key elements in developing a privacy program for the payroll professional.</a:t>
            </a:r>
            <a:endParaRPr lang="en-US" dirty="0" smtClean="0"/>
          </a:p>
          <a:p>
            <a:r>
              <a:rPr lang="en-US" b="1" dirty="0" smtClean="0"/>
              <a:t>Privacy </a:t>
            </a:r>
            <a:r>
              <a:rPr lang="en-US" b="1" dirty="0"/>
              <a:t>law in employment contexts, including international.</a:t>
            </a:r>
            <a:endParaRPr lang="en-US" dirty="0"/>
          </a:p>
          <a:p>
            <a:r>
              <a:rPr lang="en-US" b="1" dirty="0" smtClean="0"/>
              <a:t>Staying </a:t>
            </a:r>
            <a:r>
              <a:rPr lang="en-US" b="1" dirty="0"/>
              <a:t>ahead of the emerging tech curve.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Tonight’s Topics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819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Recognize: employees </a:t>
            </a:r>
            <a:r>
              <a:rPr lang="en-US" dirty="0"/>
              <a:t>are the </a:t>
            </a:r>
            <a:r>
              <a:rPr lang="en-US" b="1" dirty="0"/>
              <a:t>main threat vector.</a:t>
            </a:r>
          </a:p>
          <a:p>
            <a:pPr lvl="0"/>
            <a:r>
              <a:rPr lang="en-US" b="1" dirty="0"/>
              <a:t>Understand social engineering</a:t>
            </a:r>
            <a:endParaRPr lang="en-US" dirty="0"/>
          </a:p>
          <a:p>
            <a:pPr lvl="0"/>
            <a:r>
              <a:rPr lang="en-US" b="1" dirty="0"/>
              <a:t>Talk</a:t>
            </a:r>
            <a:r>
              <a:rPr lang="en-US" dirty="0"/>
              <a:t> to the CIO/CISO/GC.  </a:t>
            </a:r>
          </a:p>
          <a:p>
            <a:pPr lvl="0"/>
            <a:r>
              <a:rPr lang="en-US" dirty="0"/>
              <a:t>Ensure that your </a:t>
            </a:r>
            <a:r>
              <a:rPr lang="en-US" b="1" dirty="0"/>
              <a:t>physical security </a:t>
            </a:r>
            <a:r>
              <a:rPr lang="en-US" dirty="0"/>
              <a:t>is sufficient.</a:t>
            </a:r>
          </a:p>
          <a:p>
            <a:pPr lvl="0"/>
            <a:r>
              <a:rPr lang="en-US" dirty="0"/>
              <a:t>Follow the </a:t>
            </a:r>
            <a:r>
              <a:rPr lang="en-US" b="1" dirty="0"/>
              <a:t>principle of least privilege</a:t>
            </a:r>
            <a:r>
              <a:rPr lang="en-US" dirty="0" smtClean="0"/>
              <a:t>.</a:t>
            </a:r>
          </a:p>
          <a:p>
            <a:pPr marL="0" lvl="0" indent="0">
              <a:buNone/>
            </a:pPr>
            <a:endParaRPr lang="en-US" dirty="0"/>
          </a:p>
          <a:p>
            <a:pPr lvl="0"/>
            <a:r>
              <a:rPr lang="en-US" dirty="0"/>
              <a:t>Use </a:t>
            </a:r>
            <a:r>
              <a:rPr lang="en-US" b="1" dirty="0"/>
              <a:t>two-factor authentication</a:t>
            </a:r>
            <a:r>
              <a:rPr lang="en-US" dirty="0"/>
              <a:t>.</a:t>
            </a:r>
          </a:p>
          <a:p>
            <a:pPr lvl="0"/>
            <a:r>
              <a:rPr lang="en-US" b="1" dirty="0"/>
              <a:t>Update</a:t>
            </a:r>
            <a:r>
              <a:rPr lang="en-US" dirty="0"/>
              <a:t> software, install patches, remove non-approved software.</a:t>
            </a:r>
          </a:p>
          <a:p>
            <a:pPr lvl="0"/>
            <a:r>
              <a:rPr lang="en-US" b="1" dirty="0"/>
              <a:t>Encrypt</a:t>
            </a:r>
            <a:r>
              <a:rPr lang="en-US" dirty="0"/>
              <a:t> all data, period.</a:t>
            </a:r>
          </a:p>
          <a:p>
            <a:pPr lvl="0"/>
            <a:r>
              <a:rPr lang="en-US" b="1" dirty="0"/>
              <a:t>Segregate</a:t>
            </a:r>
            <a:r>
              <a:rPr lang="en-US" dirty="0"/>
              <a:t> differing data onto separate networks</a:t>
            </a:r>
            <a:r>
              <a:rPr lang="en-US" dirty="0" smtClean="0"/>
              <a:t>.</a:t>
            </a:r>
            <a:endParaRPr lang="en-US" dirty="0"/>
          </a:p>
          <a:p>
            <a:pPr lvl="0"/>
            <a:r>
              <a:rPr lang="en-US" dirty="0" smtClean="0"/>
              <a:t>Seek </a:t>
            </a:r>
            <a:r>
              <a:rPr lang="en-US" b="1" dirty="0" smtClean="0"/>
              <a:t>Cyber-resiliency</a:t>
            </a:r>
          </a:p>
          <a:p>
            <a:pPr lvl="0"/>
            <a:endParaRPr lang="en-US" b="1" dirty="0"/>
          </a:p>
          <a:p>
            <a:r>
              <a:rPr lang="en-US" b="1" dirty="0"/>
              <a:t>Most of all: be at the table</a:t>
            </a:r>
          </a:p>
          <a:p>
            <a:pPr lvl="0"/>
            <a:endParaRPr lang="en-US" b="1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Basics of </a:t>
            </a:r>
            <a:r>
              <a:rPr lang="en-US" sz="3600" dirty="0" err="1" smtClean="0"/>
              <a:t>Cybersecurity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10939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Know your Data</a:t>
            </a:r>
          </a:p>
          <a:p>
            <a:r>
              <a:rPr lang="en-US" dirty="0" smtClean="0"/>
              <a:t>Know what you need to </a:t>
            </a:r>
            <a:r>
              <a:rPr lang="en-US" dirty="0" smtClean="0"/>
              <a:t>protect</a:t>
            </a:r>
          </a:p>
          <a:p>
            <a:r>
              <a:rPr lang="en-US" dirty="0" smtClean="0"/>
              <a:t>Understand what law governs</a:t>
            </a:r>
            <a:endParaRPr lang="en-US" dirty="0" smtClean="0"/>
          </a:p>
          <a:p>
            <a:r>
              <a:rPr lang="en-US" dirty="0" smtClean="0"/>
              <a:t>Build a program: </a:t>
            </a:r>
            <a:r>
              <a:rPr lang="en-US" dirty="0" err="1" smtClean="0"/>
              <a:t>cybersecurity</a:t>
            </a:r>
            <a:r>
              <a:rPr lang="en-US" dirty="0" smtClean="0"/>
              <a:t>, yes.  But also, good policies   </a:t>
            </a:r>
          </a:p>
          <a:p>
            <a:r>
              <a:rPr lang="en-US" dirty="0" smtClean="0"/>
              <a:t>Build a privacy and </a:t>
            </a:r>
            <a:r>
              <a:rPr lang="en-US" dirty="0" err="1" smtClean="0"/>
              <a:t>cybersecurity</a:t>
            </a:r>
            <a:r>
              <a:rPr lang="en-US" dirty="0" smtClean="0"/>
              <a:t> culture</a:t>
            </a:r>
          </a:p>
          <a:p>
            <a:endParaRPr lang="en-US" dirty="0" smtClean="0"/>
          </a:p>
          <a:p>
            <a:r>
              <a:rPr lang="en-US" b="1" dirty="0" smtClean="0"/>
              <a:t>Most of all: be at the table</a:t>
            </a:r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Building a Privacy Program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95349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Little law in US</a:t>
            </a:r>
          </a:p>
          <a:p>
            <a:pPr lvl="1"/>
            <a:r>
              <a:rPr lang="en-US" dirty="0" smtClean="0"/>
              <a:t>Relatively limited statutory protections for employee privacy</a:t>
            </a:r>
          </a:p>
          <a:p>
            <a:pPr lvl="1"/>
            <a:r>
              <a:rPr lang="en-US" dirty="0" smtClean="0"/>
              <a:t>Social Security #s, employee files, HIPAA </a:t>
            </a:r>
          </a:p>
          <a:p>
            <a:pPr lvl="1"/>
            <a:r>
              <a:rPr lang="en-US" dirty="0" smtClean="0"/>
              <a:t>Harm from breaches</a:t>
            </a:r>
          </a:p>
          <a:p>
            <a:r>
              <a:rPr lang="en-US" dirty="0" smtClean="0"/>
              <a:t>International Law much more protective of employee data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b="1" dirty="0"/>
              <a:t>Most of all: be at the table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Privacy Law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58087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en-US" dirty="0" smtClean="0"/>
          </a:p>
          <a:p>
            <a:r>
              <a:rPr lang="en-US" dirty="0" smtClean="0"/>
              <a:t>Employee devices</a:t>
            </a:r>
          </a:p>
          <a:p>
            <a:r>
              <a:rPr lang="en-US" dirty="0" smtClean="0"/>
              <a:t>Recording</a:t>
            </a:r>
          </a:p>
          <a:p>
            <a:r>
              <a:rPr lang="en-US" dirty="0" smtClean="0"/>
              <a:t>NLRB issues</a:t>
            </a:r>
          </a:p>
          <a:p>
            <a:endParaRPr lang="en-US" dirty="0"/>
          </a:p>
          <a:p>
            <a:r>
              <a:rPr lang="en-US" b="1" dirty="0" smtClean="0"/>
              <a:t>Most </a:t>
            </a:r>
            <a:r>
              <a:rPr lang="en-US" b="1" dirty="0"/>
              <a:t>of all: be at the table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457200"/>
            <a:ext cx="3200400" cy="5715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Emerging Tech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24628377"/>
      </p:ext>
    </p:extLst>
  </p:cSld>
  <p:clrMapOvr>
    <a:masterClrMapping/>
  </p:clrMapOvr>
</p:sld>
</file>

<file path=ppt/theme/theme1.xml><?xml version="1.0" encoding="utf-8"?>
<a:theme xmlns:a="http://schemas.openxmlformats.org/drawingml/2006/main" name="Composit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omposit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43</TotalTime>
  <Words>184</Words>
  <Application>Microsoft Office PowerPoint</Application>
  <PresentationFormat>On-screen Show (4:3)</PresentationFormat>
  <Paragraphs>45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Composite</vt:lpstr>
      <vt:lpstr>Payroll, InfoSec and Privacy: Things Every Payroll Pro Needs to Think About Today</vt:lpstr>
      <vt:lpstr>Tonight’s Topics</vt:lpstr>
      <vt:lpstr>Basics of Cybersecurity</vt:lpstr>
      <vt:lpstr>Building a Privacy Program</vt:lpstr>
      <vt:lpstr>Privacy Law</vt:lpstr>
      <vt:lpstr>Emerging Tech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Payroll, InfoSec and Privacy: 10 Things to Think About Today</dc:title>
  <dc:creator>Steve Sheinberg</dc:creator>
  <cp:lastModifiedBy>Steve Sheinberg</cp:lastModifiedBy>
  <cp:revision>5</cp:revision>
  <dcterms:created xsi:type="dcterms:W3CDTF">2016-11-18T05:14:03Z</dcterms:created>
  <dcterms:modified xsi:type="dcterms:W3CDTF">2016-11-18T06:02:32Z</dcterms:modified>
</cp:coreProperties>
</file>